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Playfair Display"/>
      <p:regular r:id="rId35"/>
      <p:bold r:id="rId36"/>
      <p:italic r:id="rId37"/>
      <p:boldItalic r:id="rId38"/>
    </p:embeddedFont>
    <p:embeddedFont>
      <p:font typeface="Playfair Display Black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Black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-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Black-bold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0737fcb9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0737fcb9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0737fcb98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0737fcb98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0737fcb98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0737fcb98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0737fcb9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0737fcb9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0737fcb9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0737fcb9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 fait, mais le nombre de carbs par categorie de cocktails sera interessant pour ceux qui suit la regime KETO par exemple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0737fcb9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0737fcb9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Noter maniere a recuperation de graphiques - mais possible à faire en Python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0737fcb98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0737fcb98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0737fcb9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0737fcb9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0737fcb98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0737fcb98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0737fcb9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0737fcb9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0737fcb9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0737fcb9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0737fcb98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0737fcb98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0737fcb98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0737fcb98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0737fcb98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0737fcb98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0737fcb98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0737fcb98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0737fcb98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0737fcb98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0737fcb98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0737fcb98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0737fcb98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0737fcb98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0737fcb9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0737fcb9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0737fcb9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0737fcb9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0737fcb9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0737fcb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0737fcb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0737fcb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0737fcb9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0737fcb9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0737fcb9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0737fcb9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Mfallh/cocktail-nutrition-fact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Valeur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Nutritionnelle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 Cocktails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825" y="142875"/>
            <a:ext cx="3796360" cy="25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1628775" y="2767450"/>
            <a:ext cx="6191400" cy="1320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2"/>
          <p:cNvCxnSpPr/>
          <p:nvPr/>
        </p:nvCxnSpPr>
        <p:spPr>
          <a:xfrm>
            <a:off x="2022408" y="2512335"/>
            <a:ext cx="231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7" name="Google Shape;157;p22"/>
          <p:cNvSpPr/>
          <p:nvPr/>
        </p:nvSpPr>
        <p:spPr>
          <a:xfrm>
            <a:off x="51553" y="829175"/>
            <a:ext cx="3715800" cy="3416400"/>
          </a:xfrm>
          <a:prstGeom prst="roundRect">
            <a:avLst>
              <a:gd fmla="val 16667" name="adj"/>
            </a:avLst>
          </a:prstGeom>
          <a:solidFill>
            <a:srgbClr val="D9D2E9">
              <a:alpha val="4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2"/>
          <p:cNvCxnSpPr>
            <a:stCxn id="159" idx="3"/>
            <a:endCxn id="160" idx="1"/>
          </p:cNvCxnSpPr>
          <p:nvPr/>
        </p:nvCxnSpPr>
        <p:spPr>
          <a:xfrm>
            <a:off x="4543840" y="2516263"/>
            <a:ext cx="4563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794874" y="1873013"/>
            <a:ext cx="831600" cy="639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 flipH="1" rot="10800000">
            <a:off x="784075" y="2512525"/>
            <a:ext cx="842700" cy="7146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1721074"/>
            <a:ext cx="485925" cy="1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54" y="2288014"/>
            <a:ext cx="456448" cy="45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663" y="3261573"/>
            <a:ext cx="600428" cy="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472" y="2319213"/>
            <a:ext cx="394075" cy="39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>
            <a:stCxn id="164" idx="3"/>
          </p:cNvCxnSpPr>
          <p:nvPr/>
        </p:nvCxnSpPr>
        <p:spPr>
          <a:xfrm flipH="1" rot="10800000">
            <a:off x="684102" y="2511438"/>
            <a:ext cx="879900" cy="4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68" name="Google Shape;1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5253" y="2355246"/>
            <a:ext cx="768351" cy="31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2"/>
          <p:cNvCxnSpPr/>
          <p:nvPr/>
        </p:nvCxnSpPr>
        <p:spPr>
          <a:xfrm>
            <a:off x="3034795" y="2512335"/>
            <a:ext cx="231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2"/>
          <p:cNvCxnSpPr/>
          <p:nvPr/>
        </p:nvCxnSpPr>
        <p:spPr>
          <a:xfrm>
            <a:off x="3712345" y="2512335"/>
            <a:ext cx="5469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59" name="Google Shape;15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5790" y="2262238"/>
            <a:ext cx="508050" cy="5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0100" y="2273310"/>
            <a:ext cx="485925" cy="48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2"/>
          <p:cNvCxnSpPr>
            <a:endCxn id="172" idx="1"/>
          </p:cNvCxnSpPr>
          <p:nvPr/>
        </p:nvCxnSpPr>
        <p:spPr>
          <a:xfrm>
            <a:off x="5486013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72" name="Google Shape;172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4013" y="2301454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4288" y="2262254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17163" y="2315329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17438" y="2276129"/>
            <a:ext cx="429600" cy="42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2"/>
          <p:cNvCxnSpPr/>
          <p:nvPr/>
        </p:nvCxnSpPr>
        <p:spPr>
          <a:xfrm>
            <a:off x="6379838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453" y="2355246"/>
            <a:ext cx="768351" cy="31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2"/>
          <p:cNvCxnSpPr/>
          <p:nvPr/>
        </p:nvCxnSpPr>
        <p:spPr>
          <a:xfrm>
            <a:off x="7605088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79" name="Google Shape;179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05400" y="2197612"/>
            <a:ext cx="665025" cy="6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357863" y="4304225"/>
            <a:ext cx="29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Récupération de la data et génération de fichiers .csv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3"/>
          <p:cNvCxnSpPr/>
          <p:nvPr/>
        </p:nvCxnSpPr>
        <p:spPr>
          <a:xfrm>
            <a:off x="2022408" y="2512335"/>
            <a:ext cx="231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6" name="Google Shape;186;p23"/>
          <p:cNvSpPr/>
          <p:nvPr/>
        </p:nvSpPr>
        <p:spPr>
          <a:xfrm>
            <a:off x="3906340" y="829200"/>
            <a:ext cx="1770900" cy="3416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3"/>
          <p:cNvCxnSpPr>
            <a:stCxn id="188" idx="3"/>
            <a:endCxn id="189" idx="1"/>
          </p:cNvCxnSpPr>
          <p:nvPr/>
        </p:nvCxnSpPr>
        <p:spPr>
          <a:xfrm>
            <a:off x="4543840" y="2516263"/>
            <a:ext cx="4563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3"/>
          <p:cNvCxnSpPr/>
          <p:nvPr/>
        </p:nvCxnSpPr>
        <p:spPr>
          <a:xfrm>
            <a:off x="794874" y="1873013"/>
            <a:ext cx="831600" cy="639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3"/>
          <p:cNvCxnSpPr/>
          <p:nvPr/>
        </p:nvCxnSpPr>
        <p:spPr>
          <a:xfrm flipH="1" rot="10800000">
            <a:off x="784075" y="2512525"/>
            <a:ext cx="842700" cy="7146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1721074"/>
            <a:ext cx="485925" cy="1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54" y="2288014"/>
            <a:ext cx="456448" cy="45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663" y="3261573"/>
            <a:ext cx="600428" cy="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472" y="2319213"/>
            <a:ext cx="394075" cy="39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93" idx="3"/>
          </p:cNvCxnSpPr>
          <p:nvPr/>
        </p:nvCxnSpPr>
        <p:spPr>
          <a:xfrm flipH="1" rot="10800000">
            <a:off x="684102" y="2511438"/>
            <a:ext cx="879900" cy="4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97" name="Google Shape;19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5253" y="2355246"/>
            <a:ext cx="768351" cy="31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3"/>
          <p:cNvCxnSpPr/>
          <p:nvPr/>
        </p:nvCxnSpPr>
        <p:spPr>
          <a:xfrm>
            <a:off x="3034795" y="2512335"/>
            <a:ext cx="231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3"/>
          <p:cNvCxnSpPr/>
          <p:nvPr/>
        </p:nvCxnSpPr>
        <p:spPr>
          <a:xfrm>
            <a:off x="3712345" y="2512335"/>
            <a:ext cx="5469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88" name="Google Shape;18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5790" y="2262238"/>
            <a:ext cx="508050" cy="5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0100" y="2273310"/>
            <a:ext cx="485925" cy="48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3"/>
          <p:cNvCxnSpPr>
            <a:endCxn id="201" idx="1"/>
          </p:cNvCxnSpPr>
          <p:nvPr/>
        </p:nvCxnSpPr>
        <p:spPr>
          <a:xfrm>
            <a:off x="5486013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01" name="Google Shape;20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4013" y="2301454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4288" y="2262254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17163" y="2315329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17438" y="2276129"/>
            <a:ext cx="429600" cy="42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3"/>
          <p:cNvCxnSpPr/>
          <p:nvPr/>
        </p:nvCxnSpPr>
        <p:spPr>
          <a:xfrm>
            <a:off x="6379838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06" name="Google Shape;20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453" y="2355246"/>
            <a:ext cx="768351" cy="31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3"/>
          <p:cNvCxnSpPr/>
          <p:nvPr/>
        </p:nvCxnSpPr>
        <p:spPr>
          <a:xfrm>
            <a:off x="7605088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08" name="Google Shape;20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05400" y="2197612"/>
            <a:ext cx="665025" cy="6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3306350" y="4304225"/>
            <a:ext cx="29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Chargement des fichiers dans un dataset SQL et clean dans différentes tables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>
            <a:off x="5790300" y="829175"/>
            <a:ext cx="3315300" cy="3416400"/>
          </a:xfrm>
          <a:prstGeom prst="roundRect">
            <a:avLst>
              <a:gd fmla="val 16667" name="adj"/>
            </a:avLst>
          </a:prstGeom>
          <a:solidFill>
            <a:srgbClr val="D9D2E9">
              <a:alpha val="4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4"/>
          <p:cNvCxnSpPr/>
          <p:nvPr/>
        </p:nvCxnSpPr>
        <p:spPr>
          <a:xfrm>
            <a:off x="2022408" y="2512335"/>
            <a:ext cx="231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4"/>
          <p:cNvCxnSpPr>
            <a:stCxn id="217" idx="3"/>
            <a:endCxn id="218" idx="1"/>
          </p:cNvCxnSpPr>
          <p:nvPr/>
        </p:nvCxnSpPr>
        <p:spPr>
          <a:xfrm>
            <a:off x="4543840" y="2516263"/>
            <a:ext cx="4563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4"/>
          <p:cNvCxnSpPr/>
          <p:nvPr/>
        </p:nvCxnSpPr>
        <p:spPr>
          <a:xfrm>
            <a:off x="794874" y="1873013"/>
            <a:ext cx="831600" cy="639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4"/>
          <p:cNvCxnSpPr/>
          <p:nvPr/>
        </p:nvCxnSpPr>
        <p:spPr>
          <a:xfrm flipH="1" rot="10800000">
            <a:off x="784075" y="2512525"/>
            <a:ext cx="842700" cy="7146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1721074"/>
            <a:ext cx="485925" cy="1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54" y="2288014"/>
            <a:ext cx="456448" cy="45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663" y="3261573"/>
            <a:ext cx="600428" cy="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472" y="2319213"/>
            <a:ext cx="394075" cy="39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4"/>
          <p:cNvCxnSpPr>
            <a:stCxn id="222" idx="3"/>
          </p:cNvCxnSpPr>
          <p:nvPr/>
        </p:nvCxnSpPr>
        <p:spPr>
          <a:xfrm flipH="1" rot="10800000">
            <a:off x="684102" y="2511438"/>
            <a:ext cx="879900" cy="4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26" name="Google Shape;22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5253" y="2355246"/>
            <a:ext cx="768351" cy="31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4"/>
          <p:cNvCxnSpPr/>
          <p:nvPr/>
        </p:nvCxnSpPr>
        <p:spPr>
          <a:xfrm>
            <a:off x="3034795" y="2512335"/>
            <a:ext cx="231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4"/>
          <p:cNvCxnSpPr/>
          <p:nvPr/>
        </p:nvCxnSpPr>
        <p:spPr>
          <a:xfrm>
            <a:off x="3712345" y="2512335"/>
            <a:ext cx="5469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17" name="Google Shape;21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5790" y="2262238"/>
            <a:ext cx="508050" cy="5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0100" y="2273310"/>
            <a:ext cx="485925" cy="48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4"/>
          <p:cNvCxnSpPr>
            <a:endCxn id="230" idx="1"/>
          </p:cNvCxnSpPr>
          <p:nvPr/>
        </p:nvCxnSpPr>
        <p:spPr>
          <a:xfrm>
            <a:off x="5486013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30" name="Google Shape;230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4013" y="2301454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4288" y="2262254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17163" y="2315329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17438" y="2276129"/>
            <a:ext cx="429600" cy="42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4"/>
          <p:cNvCxnSpPr/>
          <p:nvPr/>
        </p:nvCxnSpPr>
        <p:spPr>
          <a:xfrm>
            <a:off x="6379838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35" name="Google Shape;23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453" y="2355246"/>
            <a:ext cx="768351" cy="31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4"/>
          <p:cNvCxnSpPr/>
          <p:nvPr/>
        </p:nvCxnSpPr>
        <p:spPr>
          <a:xfrm>
            <a:off x="7605088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37" name="Google Shape;23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05400" y="2197612"/>
            <a:ext cx="665025" cy="6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5982288" y="4304225"/>
            <a:ext cx="29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Chargements des fichiers csv finaux dans des dataframes et merge avec Pandas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Insights (Statistiques)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1390644" y="2797175"/>
            <a:ext cx="6362700" cy="1320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52400"/>
            <a:ext cx="78253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29037"/>
            <a:ext cx="6675199" cy="508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DataStudio </a:t>
            </a:r>
            <a:endParaRPr/>
          </a:p>
        </p:txBody>
      </p:sp>
      <p:sp>
        <p:nvSpPr>
          <p:cNvPr id="260" name="Google Shape;26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 de data visualisation </a:t>
            </a: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2933604" y="2749750"/>
            <a:ext cx="3285300" cy="1320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9"/>
          <p:cNvPicPr preferRelativeResize="0"/>
          <p:nvPr/>
        </p:nvPicPr>
        <p:blipFill rotWithShape="1">
          <a:blip r:embed="rId3">
            <a:alphaModFix/>
          </a:blip>
          <a:srcRect b="25551" l="23229" r="22873" t="25385"/>
          <a:stretch/>
        </p:blipFill>
        <p:spPr>
          <a:xfrm>
            <a:off x="1371525" y="1485925"/>
            <a:ext cx="1548600" cy="14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650" y="1824278"/>
            <a:ext cx="2922125" cy="7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3459675" y="1884625"/>
            <a:ext cx="1548600" cy="56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 txBox="1"/>
          <p:nvPr/>
        </p:nvSpPr>
        <p:spPr>
          <a:xfrm>
            <a:off x="1237575" y="3231375"/>
            <a:ext cx="181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Roboto"/>
                <a:ea typeface="Roboto"/>
                <a:cs typeface="Roboto"/>
                <a:sym typeface="Roboto"/>
              </a:rPr>
              <a:t>Google BigQuery:</a:t>
            </a:r>
            <a:endParaRPr b="1"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Base de données distante auto-managée (SQL)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5959463" y="3231375"/>
            <a:ext cx="181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Outil de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data visualisation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gratuit (UI)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188" y="361475"/>
            <a:ext cx="5867626" cy="44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 rot="2700000">
            <a:off x="6411469" y="359749"/>
            <a:ext cx="1753059" cy="4000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Conclusion -Going Further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1"/>
          <p:cNvSpPr txBox="1"/>
          <p:nvPr>
            <p:ph idx="1" type="subTitle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Normalisation des données : marque et quantité </a:t>
            </a:r>
            <a:r>
              <a:rPr lang="en"/>
              <a:t>spécifique</a:t>
            </a:r>
            <a:r>
              <a:rPr lang="en"/>
              <a:t> vs un </a:t>
            </a:r>
            <a:r>
              <a:rPr lang="en"/>
              <a:t>élément</a:t>
            </a:r>
            <a:r>
              <a:rPr lang="en"/>
              <a:t> </a:t>
            </a:r>
            <a:r>
              <a:rPr lang="en"/>
              <a:t>très</a:t>
            </a:r>
            <a:r>
              <a:rPr lang="en"/>
              <a:t> </a:t>
            </a:r>
            <a:r>
              <a:rPr lang="en"/>
              <a:t>général</a:t>
            </a:r>
            <a:r>
              <a:rPr lang="en"/>
              <a:t>. </a:t>
            </a:r>
            <a:endParaRPr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Outil de calcul des calories en fonction des ingrédients du cocktail</a:t>
            </a: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1428750" y="2749750"/>
            <a:ext cx="6191400" cy="1320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Hypothèse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Proposé 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Quel est le meilleur cocktail adapté à votre régime alimentaire et vos préférences ?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428750" y="2749750"/>
            <a:ext cx="6191400" cy="1320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425" y="473278"/>
            <a:ext cx="7109150" cy="39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Annexes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/>
          <p:nvPr/>
        </p:nvSpPr>
        <p:spPr>
          <a:xfrm>
            <a:off x="227600" y="605525"/>
            <a:ext cx="2968800" cy="27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Table name : 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cocktails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name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category = cocktail_type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ingredient-1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measurement-1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ingredient-6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measurement-6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instructions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glass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glass-size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5995550" y="605525"/>
            <a:ext cx="2968800" cy="27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Table name : </a:t>
            </a:r>
            <a:r>
              <a:rPr b="1"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nutrition_facts</a:t>
            </a:r>
            <a:endParaRPr b="1"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cocktail_name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calories.(fat|carbs|prot|calories)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total_carbs.(net_carbs|sugar|fiber|total_carbs)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total_fats(trans|mono|poly|sat|total_fat)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protein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sodium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cholesterol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vitamins.(iron|calcium|vitamin_a||vitamin_c|vitamin_d)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5"/>
          <p:cNvSpPr/>
          <p:nvPr/>
        </p:nvSpPr>
        <p:spPr>
          <a:xfrm>
            <a:off x="3087600" y="3727775"/>
            <a:ext cx="2968800" cy="109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Bonus Table name : 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popularity_by_state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state_name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most_popular_cocktail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 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2571750" y="158775"/>
            <a:ext cx="40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Dataset: cocktail_project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/>
          <p:nvPr/>
        </p:nvSpPr>
        <p:spPr>
          <a:xfrm>
            <a:off x="227600" y="605525"/>
            <a:ext cx="2968800" cy="27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Table name : 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cocktails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name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category = cocktail_type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ingredient-1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measurement-1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ingredient-6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measurement-6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instructions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glass_type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glass-size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6"/>
          <p:cNvSpPr/>
          <p:nvPr/>
        </p:nvSpPr>
        <p:spPr>
          <a:xfrm>
            <a:off x="5995550" y="605525"/>
            <a:ext cx="2968800" cy="27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Table name : </a:t>
            </a:r>
            <a:r>
              <a:rPr b="1"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nutrition_facts</a:t>
            </a:r>
            <a:endParaRPr b="1"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cocktail_name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calories.(fat|carbs|prot|calories)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total_carbs.(net_carbs|sugar|fiber|total_carbs)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total_fats(trans|mono|poly|sat|total_fat)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protein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sodium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cholesterol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vitamins.(iron|calcium|vitamin_a||vitamin_c|vitamin_d)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3087600" y="3727775"/>
            <a:ext cx="2968800" cy="109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Bonus Table name : 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popularity_by_state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state_name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most_popular_cocktail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 (string)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4" name="Google Shape;314;p36"/>
          <p:cNvCxnSpPr/>
          <p:nvPr/>
        </p:nvCxnSpPr>
        <p:spPr>
          <a:xfrm flipH="1" rot="10800000">
            <a:off x="6056400" y="3382775"/>
            <a:ext cx="1275600" cy="89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5" name="Google Shape;315;p36"/>
          <p:cNvCxnSpPr>
            <a:stCxn id="313" idx="1"/>
          </p:cNvCxnSpPr>
          <p:nvPr/>
        </p:nvCxnSpPr>
        <p:spPr>
          <a:xfrm rot="10800000">
            <a:off x="1848900" y="3399275"/>
            <a:ext cx="1238700" cy="878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6" name="Google Shape;316;p36"/>
          <p:cNvCxnSpPr/>
          <p:nvPr/>
        </p:nvCxnSpPr>
        <p:spPr>
          <a:xfrm>
            <a:off x="3196500" y="1608100"/>
            <a:ext cx="279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7" name="Google Shape;317;p36"/>
          <p:cNvSpPr txBox="1"/>
          <p:nvPr/>
        </p:nvSpPr>
        <p:spPr>
          <a:xfrm>
            <a:off x="2571750" y="158775"/>
            <a:ext cx="40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Dataset: cocktail_project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320700" y="3935950"/>
            <a:ext cx="1851600" cy="110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All tables have a 1:1 relationship.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All fields are nullable except for the cocktail names used as a junction key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/>
          <p:nvPr/>
        </p:nvSpPr>
        <p:spPr>
          <a:xfrm>
            <a:off x="227600" y="605525"/>
            <a:ext cx="2968800" cy="297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Table name : 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cocktails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 do 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Download .csv file and import in a SQL base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Re-arrange columns names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Convert string measurements to floats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7"/>
          <p:cNvSpPr/>
          <p:nvPr/>
        </p:nvSpPr>
        <p:spPr>
          <a:xfrm>
            <a:off x="5995550" y="605525"/>
            <a:ext cx="2968800" cy="297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Table name : </a:t>
            </a:r>
            <a:r>
              <a:rPr b="1"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nutrition_facts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do: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list of strings to append to the urls (when we change the page to scrape another table category)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Scraper to recuperate tables data fatsecret.com via pandas into dataframes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Merge all dataframes together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Load  into a SQL table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3087600" y="3727775"/>
            <a:ext cx="2968800" cy="109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Bonus Table name : 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popularity_by_state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API Google Vision to recuperate data from image.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Load data into SQL Table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2571750" y="158775"/>
            <a:ext cx="40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Dataset: cocktail_project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3316895" y="3838200"/>
            <a:ext cx="26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5"/>
          <p:cNvSpPr txBox="1"/>
          <p:nvPr/>
        </p:nvSpPr>
        <p:spPr>
          <a:xfrm rot="-439915">
            <a:off x="-261654" y="163228"/>
            <a:ext cx="3627258" cy="5885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team!</a:t>
            </a:r>
            <a:endParaRPr sz="4000">
              <a:solidFill>
                <a:schemeClr val="dk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649" y="1657313"/>
            <a:ext cx="1239000" cy="12393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" name="Google Shape;71;p15"/>
          <p:cNvSpPr txBox="1"/>
          <p:nvPr/>
        </p:nvSpPr>
        <p:spPr>
          <a:xfrm>
            <a:off x="2819000" y="2763175"/>
            <a:ext cx="1196400" cy="732000"/>
          </a:xfrm>
          <a:prstGeom prst="rect">
            <a:avLst/>
          </a:prstGeom>
          <a:solidFill>
            <a:srgbClr val="FFED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MARIUS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1649" r="17095" t="18745"/>
          <a:stretch/>
        </p:blipFill>
        <p:spPr>
          <a:xfrm>
            <a:off x="5378575" y="1679975"/>
            <a:ext cx="1194000" cy="119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377375" y="2763175"/>
            <a:ext cx="1196400" cy="732000"/>
          </a:xfrm>
          <a:prstGeom prst="rect">
            <a:avLst/>
          </a:prstGeom>
          <a:solidFill>
            <a:srgbClr val="FFED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TALER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8" y="150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Challenges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311700" y="2319775"/>
            <a:ext cx="8641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SzPct val="75000"/>
              <a:buFont typeface="Roboto"/>
              <a:buChar char="●"/>
            </a:pPr>
            <a:r>
              <a:rPr lang="en"/>
              <a:t>Harmonisation des données (noms de cocktails)</a:t>
            </a:r>
            <a:endParaRPr/>
          </a:p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SzPct val="75000"/>
              <a:buFont typeface="Roboto"/>
              <a:buChar char="●"/>
            </a:pPr>
            <a:r>
              <a:rPr lang="en"/>
              <a:t>Données </a:t>
            </a:r>
            <a:r>
              <a:rPr lang="en"/>
              <a:t>déplier</a:t>
            </a:r>
            <a:r>
              <a:rPr lang="en"/>
              <a:t> sur </a:t>
            </a:r>
            <a:r>
              <a:rPr lang="en"/>
              <a:t>plusieurs</a:t>
            </a:r>
            <a:r>
              <a:rPr lang="en"/>
              <a:t> pages de la </a:t>
            </a:r>
            <a:r>
              <a:rPr lang="en"/>
              <a:t>même</a:t>
            </a:r>
            <a:r>
              <a:rPr lang="en"/>
              <a:t> source</a:t>
            </a:r>
            <a:endParaRPr/>
          </a:p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SzPct val="75000"/>
              <a:buFont typeface="Roboto"/>
              <a:buChar char="●"/>
            </a:pPr>
            <a:r>
              <a:rPr lang="en"/>
              <a:t>En construction de </a:t>
            </a:r>
            <a:r>
              <a:rPr lang="en"/>
              <a:t>schéma</a:t>
            </a:r>
            <a:r>
              <a:rPr lang="en"/>
              <a:t>/hypothèse, trouver les points de </a:t>
            </a:r>
            <a:r>
              <a:rPr lang="en"/>
              <a:t>jointure</a:t>
            </a:r>
            <a:r>
              <a:rPr lang="en"/>
              <a:t>.</a:t>
            </a:r>
            <a:endParaRPr/>
          </a:p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SzPct val="75000"/>
              <a:buFont typeface="Roboto"/>
              <a:buChar char="●"/>
            </a:pPr>
            <a:r>
              <a:rPr lang="en"/>
              <a:t>Conversion des unités de mesure dans la partie traitement des données. </a:t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2752725" y="2128400"/>
            <a:ext cx="3562200" cy="1320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de données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390644" y="2665175"/>
            <a:ext cx="6362700" cy="1320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2571750" y="158775"/>
            <a:ext cx="40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-8" y="368200"/>
            <a:ext cx="1799700" cy="1320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-8385" y="2713"/>
            <a:ext cx="56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Sources de données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693600" y="2988025"/>
            <a:ext cx="1965600" cy="2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</a:t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3589200" y="2988025"/>
            <a:ext cx="1965600" cy="2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FatSecret</a:t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6484800" y="2988025"/>
            <a:ext cx="1965600" cy="2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Insider.com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00" y="1787729"/>
            <a:ext cx="1965600" cy="75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688" y="1499000"/>
            <a:ext cx="1336627" cy="133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900" y="2001014"/>
            <a:ext cx="2135398" cy="3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850" y="3482367"/>
            <a:ext cx="429600" cy="4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1237396" y="3518347"/>
            <a:ext cx="7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CSV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4410423" y="3518350"/>
            <a:ext cx="98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Pandas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197110" y="3518350"/>
            <a:ext cx="98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Scrapping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6963" y="3455442"/>
            <a:ext cx="495100" cy="4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825" y="3455442"/>
            <a:ext cx="495100" cy="4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151650" y="1311150"/>
            <a:ext cx="1915200" cy="191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latin typeface="Roboto"/>
                <a:ea typeface="Roboto"/>
                <a:cs typeface="Roboto"/>
                <a:sym typeface="Roboto"/>
              </a:rPr>
              <a:t>Nom de Table </a:t>
            </a:r>
            <a:r>
              <a:rPr i="1" lang="en" sz="700"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b="1" i="1" lang="en" sz="700">
                <a:latin typeface="Roboto"/>
                <a:ea typeface="Roboto"/>
                <a:cs typeface="Roboto"/>
                <a:sym typeface="Roboto"/>
              </a:rPr>
              <a:t>cocktails</a:t>
            </a:r>
            <a:endParaRPr b="1" i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À faire :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-"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Télécharger et importer les données dans une base de SQL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-"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Transformer les noms de 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colonnes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2695142" y="1311150"/>
            <a:ext cx="1915200" cy="191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 de Table</a:t>
            </a:r>
            <a:r>
              <a:rPr i="1"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1"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nutrition_facts_cleaned</a:t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À faire: </a:t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Roboto"/>
              <a:buChar char="-"/>
            </a:pP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Création d’</a:t>
            </a: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 liste</a:t>
            </a: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strings pour ajouter (append) aux urls ( lorsque nous changeons le page afin de scraper une autre </a:t>
            </a: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catégorie</a:t>
            </a: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table) </a:t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Roboto"/>
              <a:buChar char="-"/>
            </a:pP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Scraper afin de </a:t>
            </a: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récupérer</a:t>
            </a: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les tables de données trouvées sur fatsecret.com via pandas. Ensuite,  transformation vers les dataframes.  </a:t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Roboto"/>
              <a:buChar char="-"/>
            </a:pP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fusion de dataframes (dfs)</a:t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Roboto"/>
              <a:buChar char="-"/>
            </a:pP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Importation de dfs vers SQL</a:t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1447410" y="3404306"/>
            <a:ext cx="1915200" cy="70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latin typeface="Roboto"/>
                <a:ea typeface="Roboto"/>
                <a:cs typeface="Roboto"/>
                <a:sym typeface="Roboto"/>
              </a:rPr>
              <a:t>Nom de Table Bonus</a:t>
            </a:r>
            <a:r>
              <a:rPr i="1" lang="en" sz="700">
                <a:latin typeface="Roboto"/>
                <a:ea typeface="Roboto"/>
                <a:cs typeface="Roboto"/>
                <a:sym typeface="Roboto"/>
              </a:rPr>
              <a:t> :</a:t>
            </a:r>
            <a:r>
              <a:rPr b="1" i="1" lang="en" sz="700">
                <a:latin typeface="Roboto"/>
                <a:ea typeface="Roboto"/>
                <a:cs typeface="Roboto"/>
                <a:sym typeface="Roboto"/>
              </a:rPr>
              <a:t>state_ranking_cleaned</a:t>
            </a:r>
            <a:endParaRPr b="1" i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-"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Scraper via Beautiful Soup (BS4)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-"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Importation des données recuperés vers une table SQL 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2571750" y="158775"/>
            <a:ext cx="40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Dataset: cocktail_project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/>
          <p:nvPr/>
        </p:nvSpPr>
        <p:spPr>
          <a:xfrm rot="5400000">
            <a:off x="4620650" y="2280600"/>
            <a:ext cx="1440600" cy="454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5853125" y="1111050"/>
            <a:ext cx="2968800" cy="27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Nom de Table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final_table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Tous les champs déjà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présents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dans les tables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intermédiaires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sauf pour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la colonne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de nom de cocktail est dédupliqué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Code available on the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Github repo</a:t>
            </a:r>
            <a:endParaRPr sz="1200"/>
          </a:p>
        </p:txBody>
      </p:sp>
      <p:sp>
        <p:nvSpPr>
          <p:cNvPr id="121" name="Google Shape;121;p20"/>
          <p:cNvSpPr/>
          <p:nvPr/>
        </p:nvSpPr>
        <p:spPr>
          <a:xfrm>
            <a:off x="3195600" y="2817575"/>
            <a:ext cx="2752800" cy="1320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5790300" y="829175"/>
            <a:ext cx="3315300" cy="3416400"/>
          </a:xfrm>
          <a:prstGeom prst="roundRect">
            <a:avLst>
              <a:gd fmla="val 16667" name="adj"/>
            </a:avLst>
          </a:prstGeom>
          <a:solidFill>
            <a:srgbClr val="D9D2E9">
              <a:alpha val="4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21"/>
          <p:cNvCxnSpPr/>
          <p:nvPr/>
        </p:nvCxnSpPr>
        <p:spPr>
          <a:xfrm>
            <a:off x="2022408" y="2512335"/>
            <a:ext cx="231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8" name="Google Shape;128;p21"/>
          <p:cNvSpPr/>
          <p:nvPr/>
        </p:nvSpPr>
        <p:spPr>
          <a:xfrm>
            <a:off x="51553" y="829175"/>
            <a:ext cx="3715800" cy="3416400"/>
          </a:xfrm>
          <a:prstGeom prst="roundRect">
            <a:avLst>
              <a:gd fmla="val 16667" name="adj"/>
            </a:avLst>
          </a:prstGeom>
          <a:solidFill>
            <a:srgbClr val="D9D2E9">
              <a:alpha val="4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3906340" y="829200"/>
            <a:ext cx="1770900" cy="3416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21"/>
          <p:cNvCxnSpPr>
            <a:stCxn id="131" idx="3"/>
            <a:endCxn id="132" idx="1"/>
          </p:cNvCxnSpPr>
          <p:nvPr/>
        </p:nvCxnSpPr>
        <p:spPr>
          <a:xfrm>
            <a:off x="4543840" y="2516263"/>
            <a:ext cx="4563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794874" y="1873013"/>
            <a:ext cx="831600" cy="639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1"/>
          <p:cNvCxnSpPr/>
          <p:nvPr/>
        </p:nvCxnSpPr>
        <p:spPr>
          <a:xfrm flipH="1" rot="10800000">
            <a:off x="784075" y="2512525"/>
            <a:ext cx="842700" cy="7146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1721074"/>
            <a:ext cx="485925" cy="1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54" y="2288014"/>
            <a:ext cx="456448" cy="45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663" y="3261573"/>
            <a:ext cx="600428" cy="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472" y="2319213"/>
            <a:ext cx="394075" cy="39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1"/>
          <p:cNvCxnSpPr>
            <a:stCxn id="136" idx="3"/>
          </p:cNvCxnSpPr>
          <p:nvPr/>
        </p:nvCxnSpPr>
        <p:spPr>
          <a:xfrm flipH="1" rot="10800000">
            <a:off x="684102" y="2511438"/>
            <a:ext cx="879900" cy="4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40" name="Google Shape;14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5253" y="2355246"/>
            <a:ext cx="768351" cy="31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1"/>
          <p:cNvCxnSpPr/>
          <p:nvPr/>
        </p:nvCxnSpPr>
        <p:spPr>
          <a:xfrm>
            <a:off x="3034795" y="2512335"/>
            <a:ext cx="231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1"/>
          <p:cNvCxnSpPr/>
          <p:nvPr/>
        </p:nvCxnSpPr>
        <p:spPr>
          <a:xfrm>
            <a:off x="3712345" y="2512335"/>
            <a:ext cx="5469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1" name="Google Shape;13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5790" y="2262238"/>
            <a:ext cx="508050" cy="5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0100" y="2273310"/>
            <a:ext cx="485925" cy="48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1"/>
          <p:cNvCxnSpPr>
            <a:endCxn id="144" idx="1"/>
          </p:cNvCxnSpPr>
          <p:nvPr/>
        </p:nvCxnSpPr>
        <p:spPr>
          <a:xfrm>
            <a:off x="5486013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44" name="Google Shape;14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4013" y="2301454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4288" y="2262254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17163" y="2315329"/>
            <a:ext cx="4296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17438" y="2276129"/>
            <a:ext cx="429600" cy="42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1"/>
          <p:cNvCxnSpPr/>
          <p:nvPr/>
        </p:nvCxnSpPr>
        <p:spPr>
          <a:xfrm>
            <a:off x="6379838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49" name="Google Shape;14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453" y="2355246"/>
            <a:ext cx="768351" cy="31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1"/>
          <p:cNvCxnSpPr/>
          <p:nvPr/>
        </p:nvCxnSpPr>
        <p:spPr>
          <a:xfrm>
            <a:off x="7605088" y="2516254"/>
            <a:ext cx="498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51" name="Google Shape;15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05400" y="2197612"/>
            <a:ext cx="665025" cy="6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